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0"/>
  </p:notesMasterIdLst>
  <p:handoutMasterIdLst>
    <p:handoutMasterId r:id="rId141"/>
  </p:handoutMasterIdLst>
  <p:sldIdLst>
    <p:sldId id="1463" r:id="rId6"/>
    <p:sldId id="1643" r:id="rId7"/>
    <p:sldId id="1523" r:id="rId8"/>
    <p:sldId id="1472" r:id="rId9"/>
    <p:sldId id="1473" r:id="rId10"/>
    <p:sldId id="1500" r:id="rId11"/>
    <p:sldId id="1477" r:id="rId12"/>
    <p:sldId id="1503" r:id="rId13"/>
    <p:sldId id="1502" r:id="rId14"/>
    <p:sldId id="1494" r:id="rId15"/>
    <p:sldId id="1507" r:id="rId16"/>
    <p:sldId id="1508" r:id="rId17"/>
    <p:sldId id="1505" r:id="rId18"/>
    <p:sldId id="1506" r:id="rId19"/>
    <p:sldId id="1504" r:id="rId20"/>
    <p:sldId id="1642" r:id="rId21"/>
    <p:sldId id="1525" r:id="rId22"/>
    <p:sldId id="1509" r:id="rId23"/>
    <p:sldId id="1644" r:id="rId24"/>
    <p:sldId id="1510" r:id="rId25"/>
    <p:sldId id="1513" r:id="rId26"/>
    <p:sldId id="1587" r:id="rId27"/>
    <p:sldId id="1588" r:id="rId28"/>
    <p:sldId id="1514" r:id="rId29"/>
    <p:sldId id="1515" r:id="rId30"/>
    <p:sldId id="1517" r:id="rId31"/>
    <p:sldId id="1518" r:id="rId32"/>
    <p:sldId id="1519" r:id="rId33"/>
    <p:sldId id="1613" r:id="rId34"/>
    <p:sldId id="1520" r:id="rId35"/>
    <p:sldId id="1521" r:id="rId36"/>
    <p:sldId id="1527" r:id="rId37"/>
    <p:sldId id="1528" r:id="rId38"/>
    <p:sldId id="1529" r:id="rId39"/>
    <p:sldId id="1530" r:id="rId40"/>
    <p:sldId id="1531" r:id="rId41"/>
    <p:sldId id="1532" r:id="rId42"/>
    <p:sldId id="1534" r:id="rId43"/>
    <p:sldId id="1547" r:id="rId44"/>
    <p:sldId id="1535" r:id="rId45"/>
    <p:sldId id="1537" r:id="rId46"/>
    <p:sldId id="1536" r:id="rId47"/>
    <p:sldId id="1533" r:id="rId48"/>
    <p:sldId id="1538" r:id="rId49"/>
    <p:sldId id="1539" r:id="rId50"/>
    <p:sldId id="1540" r:id="rId51"/>
    <p:sldId id="1541" r:id="rId52"/>
    <p:sldId id="1542" r:id="rId53"/>
    <p:sldId id="1543" r:id="rId54"/>
    <p:sldId id="1544" r:id="rId55"/>
    <p:sldId id="1545" r:id="rId56"/>
    <p:sldId id="1548" r:id="rId57"/>
    <p:sldId id="1550" r:id="rId58"/>
    <p:sldId id="1549" r:id="rId59"/>
    <p:sldId id="1551" r:id="rId60"/>
    <p:sldId id="1552" r:id="rId61"/>
    <p:sldId id="1553" r:id="rId62"/>
    <p:sldId id="1554" r:id="rId63"/>
    <p:sldId id="1555"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4" r:id="rId85"/>
    <p:sldId id="1573"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03" r:id="rId107"/>
    <p:sldId id="1604" r:id="rId108"/>
    <p:sldId id="1605" r:id="rId109"/>
    <p:sldId id="1606" r:id="rId110"/>
    <p:sldId id="1608" r:id="rId111"/>
    <p:sldId id="1607" r:id="rId112"/>
    <p:sldId id="1609" r:id="rId113"/>
    <p:sldId id="1598" r:id="rId114"/>
    <p:sldId id="1610" r:id="rId115"/>
    <p:sldId id="1618" r:id="rId116"/>
    <p:sldId id="1611" r:id="rId117"/>
    <p:sldId id="1614" r:id="rId118"/>
    <p:sldId id="1615" r:id="rId119"/>
    <p:sldId id="1616" r:id="rId120"/>
    <p:sldId id="1647" r:id="rId121"/>
    <p:sldId id="1617" r:id="rId122"/>
    <p:sldId id="1620" r:id="rId123"/>
    <p:sldId id="1621" r:id="rId124"/>
    <p:sldId id="1612" r:id="rId125"/>
    <p:sldId id="1624" r:id="rId126"/>
    <p:sldId id="1625" r:id="rId127"/>
    <p:sldId id="1626" r:id="rId128"/>
    <p:sldId id="1627" r:id="rId129"/>
    <p:sldId id="1629" r:id="rId130"/>
    <p:sldId id="1630" r:id="rId131"/>
    <p:sldId id="1628" r:id="rId132"/>
    <p:sldId id="1633" r:id="rId133"/>
    <p:sldId id="1637" r:id="rId134"/>
    <p:sldId id="1645" r:id="rId135"/>
    <p:sldId id="1638" r:id="rId136"/>
    <p:sldId id="1640" r:id="rId137"/>
    <p:sldId id="1641" r:id="rId138"/>
    <p:sldId id="1471" r:id="rId1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187" autoAdjust="0"/>
  </p:normalViewPr>
  <p:slideViewPr>
    <p:cSldViewPr>
      <p:cViewPr varScale="1">
        <p:scale>
          <a:sx n="86" d="100"/>
          <a:sy n="86" d="100"/>
        </p:scale>
        <p:origin x="69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1/13/2017 9:13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1/13/2017 8:18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1/13/2017 8:18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355312"/>
          </a:xfrm>
        </p:spPr>
        <p:txBody>
          <a:bodyPr/>
          <a:lstStyle/>
          <a:p>
            <a:r>
              <a:rPr lang="en-US" dirty="0"/>
              <a:t>Click on the output of the Evaluate Model step, and then on Visualize</a:t>
            </a:r>
          </a:p>
          <a:p>
            <a:r>
              <a:rPr lang="en-US" dirty="0"/>
              <a:t>Note the accuracy of the model is 0.643.</a:t>
            </a:r>
          </a:p>
          <a:p>
            <a:r>
              <a:rPr lang="en-US" i="1" dirty="0"/>
              <a:t>In the simplest interpretation, if 50% of customers would want each of the two offers, machine learning allows us to predict the correct offer for 64.3% of customers, up from 50% with a ‘coin </a:t>
            </a:r>
            <a:r>
              <a:rPr lang="en-US" i="1" dirty="0" err="1"/>
              <a:t>toss’</a:t>
            </a:r>
            <a:r>
              <a:rPr lang="en-US" i="1" dirty="0"/>
              <a:t> or by making the same offer to all customers.</a:t>
            </a:r>
          </a:p>
          <a:p>
            <a:r>
              <a:rPr lang="en-US" dirty="0"/>
              <a:t>Close the Evaluation results dialog.</a:t>
            </a:r>
            <a:endParaRPr lang="en-GB"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906601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724644"/>
          </a:xfrm>
        </p:spPr>
        <p:txBody>
          <a:bodyPr/>
          <a:lstStyle/>
          <a:p>
            <a:r>
              <a:rPr lang="en-US" dirty="0"/>
              <a:t>Go to New </a:t>
            </a:r>
            <a:r>
              <a:rPr lang="en-US" dirty="0">
                <a:sym typeface="Wingdings" panose="05000000000000000000" pitchFamily="2" charset="2"/>
              </a:rPr>
              <a:t> Databases  SQL Data Warehouse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Under Server, select Create a new server</a:t>
            </a:r>
          </a:p>
          <a:p>
            <a:r>
              <a:rPr lang="en-US" dirty="0"/>
              <a:t>Enter a unique name</a:t>
            </a:r>
          </a:p>
          <a:p>
            <a:r>
              <a:rPr lang="en-US" dirty="0"/>
              <a:t>Select a login and password</a:t>
            </a:r>
          </a:p>
          <a:p>
            <a:pPr lvl="1"/>
            <a:r>
              <a:rPr lang="en-US" dirty="0"/>
              <a:t>Avoid using equals “=“ or semicolon “;” in password</a:t>
            </a:r>
          </a:p>
          <a:p>
            <a:pPr lvl="1"/>
            <a:r>
              <a:rPr lang="en-US" dirty="0"/>
              <a:t>Make sure you remember login and password</a:t>
            </a:r>
          </a:p>
          <a:p>
            <a:r>
              <a:rPr lang="en-US" dirty="0"/>
              <a:t>Select your location</a:t>
            </a:r>
          </a:p>
          <a:p>
            <a:r>
              <a:rPr lang="en-US" dirty="0"/>
              <a:t>Click Select</a:t>
            </a:r>
          </a:p>
          <a:p>
            <a:endParaRPr lang="en-US" dirty="0"/>
          </a:p>
          <a:p>
            <a:endParaRPr lang="en-GB"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dirty="0"/>
              <a:t>(10), </a:t>
            </a:r>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82167669"/>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dirty="0" err="1"/>
                        <a:t>DataLakeAnalyticsLinkedService</a:t>
                      </a:r>
                      <a:endParaRPr lang="en-GB" dirty="0"/>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dirty="0" err="1"/>
                        <a:t>DataLakeStoreLinkedService</a:t>
                      </a:r>
                      <a:endParaRPr lang="en-GB" dirty="0"/>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dirty="0" err="1"/>
                        <a:t>SqlDwLinkedService</a:t>
                      </a:r>
                      <a:endParaRPr lang="en-GB" dirty="0"/>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dirty="0" err="1"/>
                        <a:t>BlobLinkedService</a:t>
                      </a:r>
                      <a:endParaRPr lang="en-GB" dirty="0"/>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570756"/>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 “2017-01-20”. This will allow the pipeline to run immediately over the data collected yesterday. (If you enter today’s date, the pipeline will only run the next night at midnight).</a:t>
            </a:r>
          </a:p>
          <a:p>
            <a:r>
              <a:rPr lang="en-US" dirty="0"/>
              <a:t>Save the file.</a:t>
            </a:r>
          </a:p>
          <a:p>
            <a:endParaRPr lang="en-US" dirty="0"/>
          </a:p>
          <a:p>
            <a:pPr marL="0" indent="0">
              <a:buNone/>
            </a:pPr>
            <a:r>
              <a:rPr lang="en-US" sz="1400" dirty="0"/>
              <a:t>Note that the scheduler is set to start activities at the </a:t>
            </a:r>
            <a:r>
              <a:rPr lang="en-US" sz="1400" dirty="0" err="1"/>
              <a:t>StartOfInterval</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85433"/>
          </a:xfrm>
        </p:spPr>
        <p:txBody>
          <a:bodyPr/>
          <a:lstStyle/>
          <a:p>
            <a:r>
              <a:rPr lang="en-US" sz="28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800" dirty="0"/>
              <a:t>We will then create a machine learning model to predict which offer is most likely to be accepted based on the message sent by a bot user. We will then modify the bot to use this machine learning model to make targeted offers.</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dashboard (1/6)</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(2/6)</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(3/6)</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(4/6)</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(5/6)</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(6/6)</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893647"/>
          </a:xfrm>
        </p:spPr>
        <p:txBody>
          <a:bodyPr/>
          <a:lstStyle/>
          <a:p>
            <a:r>
              <a:rPr lang="en-US" sz="1800" dirty="0"/>
              <a:t>Run the simulator again to make sure there is data for the last 10 minutes</a:t>
            </a:r>
          </a:p>
          <a:p>
            <a:r>
              <a:rPr lang="en-US" sz="1800" dirty="0"/>
              <a:t>In the box “Ask a question about your data”, type the text: average of score over last 10 minutes as gauge</a:t>
            </a:r>
          </a:p>
          <a:p>
            <a:r>
              <a:rPr lang="en-US" sz="1800" dirty="0"/>
              <a:t>The max value of the gauge will by default be the current value *2. Use the visualization controls to set the range to 0 – 1.</a:t>
            </a:r>
          </a:p>
          <a:p>
            <a:r>
              <a:rPr lang="en-US" sz="1800" dirty="0"/>
              <a:t>Change the Title of the </a:t>
            </a:r>
            <a:r>
              <a:rPr lang="en-US" sz="1800" dirty="0" err="1"/>
              <a:t>viusal</a:t>
            </a:r>
            <a:r>
              <a:rPr lang="en-US" sz="1800" dirty="0"/>
              <a:t> to “Sentiment score over last 10 minutes”.</a:t>
            </a:r>
          </a:p>
          <a:p>
            <a:r>
              <a:rPr lang="en-US" sz="18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293757"/>
          </a:xfrm>
        </p:spPr>
        <p:txBody>
          <a:bodyPr/>
          <a:lstStyle/>
          <a:p>
            <a:r>
              <a:rPr lang="en-US" dirty="0"/>
              <a:t>Do you remember from the case story that Mark wanted to be alerted in near-real-time when the sentiment dropped below a certain threshold?</a:t>
            </a:r>
          </a:p>
          <a:p>
            <a:r>
              <a:rPr lang="en-US" dirty="0"/>
              <a:t>We will use the </a:t>
            </a:r>
            <a:r>
              <a:rPr lang="en-US" dirty="0">
                <a:hlinkClick r:id="rId2"/>
              </a:rPr>
              <a:t>Data alerts</a:t>
            </a:r>
            <a:r>
              <a:rPr lang="en-US"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0.9) so that we can test that the alert is triggered.</a:t>
            </a:r>
          </a:p>
          <a:p>
            <a:r>
              <a:rPr lang="en-US" dirty="0"/>
              <a:t>It make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have only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p:txBody>
          <a:bodyPr/>
          <a:lstStyle/>
          <a:p>
            <a:r>
              <a:rPr lang="en-US"/>
              <a:t>Select a location where Data Lake is available (</a:t>
            </a:r>
            <a:r>
              <a:rPr lang="en-US">
                <a:hlinkClick r:id="rId5"/>
              </a:rPr>
              <a:t>https://azure.microsoft.com/en-us/pricing/details/data-lake-store</a:t>
            </a:r>
            <a:r>
              <a:rPr lang="en-US"/>
              <a:t>)</a:t>
            </a:r>
          </a:p>
          <a:p>
            <a:r>
              <a:rPr lang="en-US"/>
              <a:t>We will create all resources in this resource group</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p:txBody>
          <a:bodyPr/>
          <a:lstStyle/>
          <a:p>
            <a:r>
              <a:rPr lang="en-US"/>
              <a:t>Go to New -&gt; Storage -&gt; Storage account</a:t>
            </a:r>
          </a:p>
          <a:p>
            <a:r>
              <a:rPr lang="en-US"/>
              <a:t>Enter a unique name</a:t>
            </a:r>
          </a:p>
          <a:p>
            <a:r>
              <a:rPr lang="en-US"/>
              <a:t>Select the resource group CISBot</a:t>
            </a:r>
          </a:p>
          <a:p>
            <a:r>
              <a:rPr lang="en-US"/>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 </a:t>
            </a:r>
            <a:r>
              <a:rPr lang="en-US" dirty="0" err="1"/>
              <a:t>adf</a:t>
            </a:r>
            <a:r>
              <a:rPr lang="en-US" dirty="0"/>
              <a:t>-resources</a:t>
            </a:r>
          </a:p>
          <a:p>
            <a:r>
              <a:rPr lang="en-US" dirty="0"/>
              <a:t>Click Create</a:t>
            </a:r>
          </a:p>
          <a:p>
            <a:r>
              <a:rPr lang="en-US" dirty="0"/>
              <a:t>Create a second container with name 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646878"/>
          </a:xfrm>
        </p:spPr>
        <p:txBody>
          <a:bodyPr/>
          <a:lstStyle/>
          <a:p>
            <a:r>
              <a:rPr lang="en-US" dirty="0"/>
              <a:t>Go to New -&gt; Intelligence and </a:t>
            </a:r>
            <a:r>
              <a:rPr lang="en-US" dirty="0" err="1"/>
              <a:t>Analyics</a:t>
            </a:r>
            <a:r>
              <a:rPr lang="en-US" dirty="0"/>
              <a:t> -&gt;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3631763"/>
          </a:xfrm>
        </p:spPr>
        <p:txBody>
          <a:bodyPr/>
          <a:lstStyle/>
          <a:p>
            <a:r>
              <a:rPr lang="en-US" dirty="0"/>
              <a:t>Open the Cloud Explorer view in Visual Studio. Enter your credentials for your Azure account if needed.</a:t>
            </a:r>
          </a:p>
          <a:p>
            <a:r>
              <a:rPr lang="en-US" dirty="0"/>
              <a:t>Under your Data Lake Analytics account -&gt; Databases -&gt;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247317"/>
          </a:xfrm>
        </p:spPr>
        <p:txBody>
          <a:bodyPr/>
          <a:lstStyle/>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future releases,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5613845"/>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r>
              <a:rPr lang="en-US" sz="2800" dirty="0"/>
              <a:t>Azure Subscription (e.g. from MSDN or free trial)</a:t>
            </a:r>
          </a:p>
          <a:p>
            <a:pPr marL="571500" indent="-571500">
              <a:buFont typeface="Arial" panose="020B0604020202020204" pitchFamily="34" charset="0"/>
              <a:buChar char="•"/>
            </a:pPr>
            <a:r>
              <a:rPr lang="en-US" sz="2800" dirty="0"/>
              <a:t>Power BI Subscription (free tier is OK)</a:t>
            </a:r>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569660"/>
          </a:xfrm>
        </p:spPr>
        <p:txBody>
          <a:bodyPr/>
          <a:lstStyle/>
          <a:p>
            <a:r>
              <a:rPr lang="en-US" dirty="0"/>
              <a:t>Under your Data Lake Analytics account, select SETTINGS -&gt;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3385542"/>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138773"/>
          </a:xfrm>
        </p:spPr>
        <p:txBody>
          <a:bodyPr/>
          <a:lstStyle/>
          <a:p>
            <a:r>
              <a:rPr lang="en-US" dirty="0"/>
              <a:t>Enter name </a:t>
            </a:r>
            <a:r>
              <a:rPr lang="en-US" dirty="0" err="1"/>
              <a:t>sendFromBot</a:t>
            </a:r>
            <a:endParaRPr lang="en-US" dirty="0"/>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Now add another policy with name </a:t>
            </a:r>
            <a:r>
              <a:rPr lang="en-US" dirty="0" err="1"/>
              <a:t>listenIntoStreamAnalytics</a:t>
            </a:r>
            <a:r>
              <a:rPr lang="en-US" dirty="0"/>
              <a:t> 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2985433"/>
          </a:xfrm>
        </p:spPr>
        <p:txBody>
          <a:bodyPr/>
          <a:lstStyle/>
          <a:p>
            <a:r>
              <a:rPr lang="en-US" dirty="0"/>
              <a:t>Go to New </a:t>
            </a:r>
            <a:r>
              <a:rPr lang="en-US" dirty="0">
                <a:sym typeface="Wingdings" panose="05000000000000000000" pitchFamily="2" charset="2"/>
              </a:rPr>
              <a:t> Search for “Function”  Select Function App</a:t>
            </a:r>
          </a:p>
          <a:p>
            <a:r>
              <a:rPr lang="en-US" dirty="0">
                <a:sym typeface="Wingdings" panose="05000000000000000000" pitchFamily="2" charset="2"/>
              </a:rPr>
              <a:t>Click Create</a:t>
            </a:r>
          </a:p>
          <a:p>
            <a:r>
              <a:rPr lang="en-US" dirty="0"/>
              <a:t>Enter a name</a:t>
            </a:r>
          </a:p>
          <a:p>
            <a:r>
              <a:rPr lang="en-US" dirty="0"/>
              <a:t>Select your resource group</a:t>
            </a:r>
          </a:p>
          <a:p>
            <a:r>
              <a:rPr lang="en-US" dirty="0"/>
              <a:t>Select your location</a:t>
            </a:r>
          </a:p>
          <a:p>
            <a:r>
              <a:rPr lang="en-US" dirty="0"/>
              <a:t>Click Create</a:t>
            </a:r>
            <a:endParaRPr lang="en-GB"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00986"/>
          </a:xfrm>
        </p:spPr>
        <p:txBody>
          <a:bodyPr/>
          <a:lstStyle/>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Enter the name and key of the Cognitive Service, that you copied in a previous step</a:t>
            </a:r>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As input for the Detect Sentiment action, select the text field</a:t>
            </a:r>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93538"/>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dirty="0" err="1"/>
              <a:t>botdata</a:t>
            </a:r>
            <a:r>
              <a:rPr lang="en-GB" dirty="0"/>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621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08434"/>
          </a:xfrm>
        </p:spPr>
        <p:txBody>
          <a:bodyPr/>
          <a:lstStyle/>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US" dirty="0"/>
              <a:t>Ge</a:t>
            </a:r>
            <a:r>
              <a:rPr lang="en-GB" dirty="0" err="1"/>
              <a:t>nerating</a:t>
            </a:r>
            <a:r>
              <a:rPr lang="en-GB" dirty="0"/>
              <a:t>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Replace the content with the content of the file Resources/Bot/BasicLuisDialog.csx</a:t>
            </a:r>
          </a:p>
          <a:p>
            <a:r>
              <a:rPr lang="en-US"/>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t>
            </a:r>
            <a:r>
              <a:rPr lang="en-US" dirty="0" err="1"/>
              <a:t>realtime</a:t>
            </a:r>
            <a:r>
              <a:rPr lang="en-US" dirty="0"/>
              <a:t> dashboard (1/2)</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realtime</a:t>
            </a:r>
            <a:r>
              <a:rPr lang="en-US" dirty="0"/>
              <a:t> dashboard (2/2)</a:t>
            </a:r>
            <a:endParaRPr lang="en-GB" dirty="0"/>
          </a:p>
        </p:txBody>
      </p:sp>
      <p:sp>
        <p:nvSpPr>
          <p:cNvPr id="4" name="Content Placeholder 3"/>
          <p:cNvSpPr>
            <a:spLocks noGrp="1"/>
          </p:cNvSpPr>
          <p:nvPr>
            <p:ph sz="quarter" idx="11"/>
          </p:nvPr>
        </p:nvSpPr>
        <p:spPr>
          <a:xfrm>
            <a:off x="183263" y="1394165"/>
            <a:ext cx="3566121" cy="363176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 “Bot </a:t>
            </a:r>
            <a:r>
              <a:rPr lang="en-US" dirty="0" err="1"/>
              <a:t>realtime</a:t>
            </a:r>
            <a:r>
              <a:rPr lang="en-US" dirty="0"/>
              <a:t> data”</a:t>
            </a:r>
          </a:p>
          <a:p>
            <a:r>
              <a:rPr lang="en-US" dirty="0"/>
              <a:t>Click the Pin icon on the chart, and pin the visual to a new dashboard named “Bot data”</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p:txBody>
          <a:bodyPr/>
          <a:lstStyle/>
          <a:p>
            <a:r>
              <a:rPr lang="en-US" dirty="0"/>
              <a:t>Now we will generate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00876"/>
          </a:xfrm>
        </p:spPr>
        <p:txBody>
          <a:bodyPr/>
          <a:lstStyle/>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 interaction-data/interactions.csv</a:t>
            </a: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 </a:t>
            </a:r>
            <a:r>
              <a:rPr lang="en-GB" b="1" dirty="0">
                <a:sym typeface="Wingdings" panose="05000000000000000000" pitchFamily="2" charset="2"/>
              </a:rPr>
              <a:t>intent, product, offer, outcome</a:t>
            </a:r>
            <a:r>
              <a:rPr lang="en-US" b="1" dirty="0"/>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0FEDE4-E73B-450F-BBD5-44F97AAF5DC7}">
  <ds:schemaRefs>
    <ds:schemaRef ds:uri="http://schemas.microsoft.com/sharepoint/v3/contenttype/forms"/>
  </ds:schemaRefs>
</ds:datastoreItem>
</file>

<file path=customXml/itemProps2.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24918</TotalTime>
  <Words>6170</Words>
  <Application>Microsoft Office PowerPoint</Application>
  <PresentationFormat>Custom</PresentationFormat>
  <Paragraphs>646</Paragraphs>
  <Slides>134</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134</vt:i4>
      </vt:variant>
    </vt:vector>
  </HeadingPairs>
  <TitlesOfParts>
    <vt:vector size="142" baseType="lpstr">
      <vt:lpstr>Arial</vt:lpstr>
      <vt:lpstr>Calibri</vt:lpstr>
      <vt:lpstr>Segoe UI</vt:lpstr>
      <vt:lpstr>Segoe UI Light</vt:lpstr>
      <vt:lpstr>Tahoma</vt:lpstr>
      <vt:lpstr>Wingdings</vt:lpstr>
      <vt:lpstr>6-50029_S4_Q1_FY17_Dark_Template</vt:lpstr>
      <vt:lpstr>Server and Cloud 2013</vt:lpstr>
      <vt:lpstr>PowerPoint Presentation</vt:lpstr>
      <vt:lpstr>Part 1: Customer story</vt:lpstr>
      <vt:lpstr>Requirements</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Part 2</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Interlude: monitoring Azure resources</vt:lpstr>
      <vt:lpstr>Solution implemented at this point</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Integrate Azure ML web service with your Bot (1/4)</vt:lpstr>
      <vt:lpstr>Integrate Azure ML web service with your Bot (2/4)</vt:lpstr>
      <vt:lpstr>Integrate Azure ML web service with your Bot (3/4)</vt:lpstr>
      <vt:lpstr>Integrate Azure ML web service with your Bot (4/4)</vt:lpstr>
      <vt:lpstr>Phase 3: integrate bot with machine learning</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dashboard (1/6)</vt:lpstr>
      <vt:lpstr>Create historical dashboard (2/6)</vt:lpstr>
      <vt:lpstr>Create historical dashboard (3/6)</vt:lpstr>
      <vt:lpstr>Create historical dashboard (4/6)</vt:lpstr>
      <vt:lpstr>Create historical dashboard (5/6)</vt:lpstr>
      <vt:lpstr>Create historical dashboard (6/6)</vt:lpstr>
      <vt:lpstr>Set up alerting (1/4)</vt:lpstr>
      <vt:lpstr>Set up alerting (2/4)</vt:lpstr>
      <vt:lpstr>Set up alerting (3/4)</vt:lpstr>
      <vt:lpstr>Set up alerting (4/4)</vt:lpstr>
      <vt:lpstr>Congratulations!</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592</cp:revision>
  <dcterms:created xsi:type="dcterms:W3CDTF">2014-06-10T19:28:25Z</dcterms:created>
  <dcterms:modified xsi:type="dcterms:W3CDTF">2017-01-13T08:22:57Z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